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84" r:id="rId5"/>
    <p:sldId id="286" r:id="rId6"/>
    <p:sldId id="287" r:id="rId7"/>
    <p:sldId id="297" r:id="rId8"/>
    <p:sldId id="298" r:id="rId9"/>
    <p:sldId id="288" r:id="rId10"/>
    <p:sldId id="299" r:id="rId11"/>
    <p:sldId id="296" r:id="rId12"/>
    <p:sldId id="289" r:id="rId13"/>
    <p:sldId id="300" r:id="rId14"/>
    <p:sldId id="301" r:id="rId15"/>
    <p:sldId id="294" r:id="rId16"/>
    <p:sldId id="292" r:id="rId17"/>
    <p:sldId id="2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754" autoAdjust="0"/>
    <p:restoredTop sz="94899" autoAdjust="0"/>
  </p:normalViewPr>
  <p:slideViewPr>
    <p:cSldViewPr snapToGrid="0" snapToObjects="1" showGuides="1">
      <p:cViewPr varScale="1">
        <p:scale>
          <a:sx n="91" d="100"/>
          <a:sy n="91" d="100"/>
        </p:scale>
        <p:origin x="946" y="6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0D3DFC-11A7-4DDF-8AEE-A5ACE051EBF3}" type="slidenum">
              <a:rPr lang="en-US" smtClean="0"/>
              <a:t>1</a:t>
            </a:fld>
            <a:endParaRPr lang="en-US" dirty="0"/>
          </a:p>
        </p:txBody>
      </p:sp>
    </p:spTree>
    <p:extLst>
      <p:ext uri="{BB962C8B-B14F-4D97-AF65-F5344CB8AC3E}">
        <p14:creationId xmlns:p14="http://schemas.microsoft.com/office/powerpoint/2010/main" val="3677913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peddireddysrijith@gmail.com" TargetMode="Externa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s172-31-7-241p12449.lab-aws-production.deeplearning.ai/notebooks/l2-guidelines.ipynb#Prompting-Principles"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172-31-12-54p34043.lab-aws-production.deeplearning.ai/notebooks/l3-iterative-prompt-development.ipynb#Issue-3.-Description-needs-a-table-of-dimensions"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1026896"/>
            <a:ext cx="5226199" cy="3137916"/>
          </a:xfrm>
        </p:spPr>
        <p:txBody>
          <a:bodyPr/>
          <a:lstStyle/>
          <a:p>
            <a:r>
              <a:rPr lang="en-US" b="1" i="0" dirty="0">
                <a:solidFill>
                  <a:srgbClr val="1C1C1E"/>
                </a:solidFill>
                <a:effectLst/>
                <a:latin typeface="Inter"/>
              </a:rPr>
              <a:t>ChatGPT Prompt Engineering for Developers</a:t>
            </a: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639263" y="4164812"/>
            <a:ext cx="4873752" cy="1459240"/>
          </a:xfrm>
        </p:spPr>
        <p:txBody>
          <a:bodyPr/>
          <a:lstStyle/>
          <a:p>
            <a:r>
              <a:rPr lang="en-US" dirty="0"/>
              <a:t>Peddireddy Srijith</a:t>
            </a:r>
          </a:p>
          <a:p>
            <a:r>
              <a:rPr lang="en-US" dirty="0"/>
              <a:t>21071A7252 (AI &amp; DS)</a:t>
            </a:r>
          </a:p>
          <a:p>
            <a:r>
              <a:rPr lang="en-US" dirty="0"/>
              <a:t>Source :- https://learn.deeplearning.ai/</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3"/>
          <a:srcRect t="228" b="228"/>
          <a:stretch/>
        </p:blipFill>
        <p:spPr/>
      </p:pic>
      <p:pic>
        <p:nvPicPr>
          <p:cNvPr id="1030" name="Picture 6" descr="Prompt Engineering: A Handbook for Prompt Engineering, NLP Engineers,  Software developers, AI Tech leaders, Startup business owners and Other IT  Professionals eBook : NIDAGUNDI, PADMARAJ: Amazon.in: Kindle Store">
            <a:extLst>
              <a:ext uri="{FF2B5EF4-FFF2-40B4-BE49-F238E27FC236}">
                <a16:creationId xmlns:a16="http://schemas.microsoft.com/office/drawing/2014/main" id="{073BFDE8-9561-25B2-D428-6A5C2AF3F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6778" y="798674"/>
            <a:ext cx="3921965" cy="49286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PIE &amp; AI Meetup: Breaking into AI by deeplearning.ai - Neuraspike">
            <a:extLst>
              <a:ext uri="{FF2B5EF4-FFF2-40B4-BE49-F238E27FC236}">
                <a16:creationId xmlns:a16="http://schemas.microsoft.com/office/drawing/2014/main" id="{F936E9FA-4827-0702-2C8C-A09767525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5291" y="4770412"/>
            <a:ext cx="1143948" cy="61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100583" y="1947672"/>
            <a:ext cx="4117455" cy="2862072"/>
          </a:xfrm>
        </p:spPr>
        <p:txBody>
          <a:bodyPr/>
          <a:lstStyle/>
          <a:p>
            <a:pPr algn="l"/>
            <a:r>
              <a:rPr lang="en-US" b="1" i="0" dirty="0">
                <a:solidFill>
                  <a:srgbClr val="000000"/>
                </a:solidFill>
                <a:effectLst/>
                <a:latin typeface="Helvetica Neue"/>
              </a:rPr>
              <a:t>Expanding</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a:xfrm>
            <a:off x="5769863" y="467895"/>
            <a:ext cx="5891195" cy="640080"/>
          </a:xfrm>
        </p:spPr>
        <p:txBody>
          <a:bodyPr/>
          <a:lstStyle/>
          <a:p>
            <a:pPr algn="l"/>
            <a:r>
              <a:rPr lang="en-US" b="0" i="0" dirty="0">
                <a:solidFill>
                  <a:srgbClr val="000000"/>
                </a:solidFill>
                <a:effectLst/>
                <a:latin typeface="Helvetica Neue"/>
              </a:rPr>
              <a:t>Generate </a:t>
            </a:r>
            <a:r>
              <a:rPr lang="en-US" b="1" i="0" dirty="0">
                <a:solidFill>
                  <a:srgbClr val="000000"/>
                </a:solidFill>
                <a:effectLst/>
                <a:latin typeface="Helvetica Neue"/>
              </a:rPr>
              <a:t>customer service emails </a:t>
            </a:r>
            <a:r>
              <a:rPr lang="en-US" b="0" i="0" dirty="0">
                <a:solidFill>
                  <a:srgbClr val="000000"/>
                </a:solidFill>
                <a:effectLst/>
                <a:latin typeface="Helvetica Neue"/>
              </a:rPr>
              <a:t>that are tailored to each customer's review.</a:t>
            </a:r>
            <a:endParaRPr lang="en-US" b="1" i="0" dirty="0">
              <a:solidFill>
                <a:srgbClr val="000000"/>
              </a:solidFill>
              <a:effectLst/>
              <a:latin typeface="Helvetica Neue"/>
            </a:endParaRPr>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a:xfrm>
            <a:off x="5769863" y="1746504"/>
            <a:ext cx="5773207" cy="638098"/>
          </a:xfrm>
        </p:spPr>
        <p:txBody>
          <a:bodyPr/>
          <a:lstStyle/>
          <a:p>
            <a:pPr algn="l"/>
            <a:r>
              <a:rPr lang="en-US" b="1" i="0" dirty="0">
                <a:solidFill>
                  <a:srgbClr val="000000"/>
                </a:solidFill>
                <a:effectLst/>
                <a:latin typeface="Helvetica Neue"/>
              </a:rPr>
              <a:t>Customize the automated reply to a customer email</a:t>
            </a:r>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a:xfrm>
            <a:off x="5769864" y="3035808"/>
            <a:ext cx="5773206" cy="638098"/>
          </a:xfrm>
        </p:spPr>
        <p:txBody>
          <a:bodyPr/>
          <a:lstStyle/>
          <a:p>
            <a:pPr algn="l"/>
            <a:r>
              <a:rPr lang="en-US" b="1" i="0" dirty="0">
                <a:solidFill>
                  <a:srgbClr val="000000"/>
                </a:solidFill>
                <a:effectLst/>
                <a:latin typeface="Helvetica Neue"/>
              </a:rPr>
              <a:t>Remind the model to use details from the customer's email</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a:xfrm>
            <a:off x="5769863" y="4325112"/>
            <a:ext cx="4927633" cy="484632"/>
          </a:xfrm>
        </p:spPr>
        <p:txBody>
          <a:bodyPr/>
          <a:lstStyle/>
          <a:p>
            <a:pPr algn="l"/>
            <a:r>
              <a:rPr lang="en-US" b="1" i="0" dirty="0">
                <a:solidFill>
                  <a:srgbClr val="000000"/>
                </a:solidFill>
                <a:effectLst/>
                <a:latin typeface="Helvetica Neue"/>
              </a:rPr>
              <a:t>Try experimenting on your own!</a:t>
            </a:r>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a:xfrm>
            <a:off x="5769863" y="5614415"/>
            <a:ext cx="5773206" cy="775690"/>
          </a:xfrm>
        </p:spPr>
        <p:txBody>
          <a:bodyPr/>
          <a:lstStyle/>
          <a:p>
            <a:pPr algn="l"/>
            <a:r>
              <a:rPr lang="en-US" b="1" i="0" dirty="0">
                <a:solidFill>
                  <a:srgbClr val="000000"/>
                </a:solidFill>
                <a:effectLst/>
                <a:latin typeface="Helvetica Neue"/>
              </a:rPr>
              <a:t>Try on </a:t>
            </a:r>
            <a:r>
              <a:rPr lang="en-US" b="1" i="0" dirty="0" err="1">
                <a:solidFill>
                  <a:srgbClr val="000000"/>
                </a:solidFill>
                <a:effectLst/>
                <a:latin typeface="Helvetica Neue"/>
              </a:rPr>
              <a:t>chatgpt</a:t>
            </a:r>
            <a:r>
              <a:rPr lang="en-US" b="1" i="0" dirty="0">
                <a:solidFill>
                  <a:srgbClr val="000000"/>
                </a:solidFill>
                <a:effectLst/>
                <a:latin typeface="Helvetica Neue"/>
              </a:rPr>
              <a:t> website or use API in </a:t>
            </a:r>
            <a:r>
              <a:rPr lang="en-US" b="1" i="0" dirty="0" err="1">
                <a:solidFill>
                  <a:srgbClr val="000000"/>
                </a:solidFill>
                <a:effectLst/>
                <a:latin typeface="Helvetica Neue"/>
              </a:rPr>
              <a:t>jupyter</a:t>
            </a:r>
            <a:r>
              <a:rPr lang="en-US" b="1" i="0" dirty="0">
                <a:solidFill>
                  <a:srgbClr val="000000"/>
                </a:solidFill>
                <a:effectLst/>
                <a:latin typeface="Helvetica Neue"/>
              </a:rPr>
              <a:t> notebook using </a:t>
            </a:r>
            <a:r>
              <a:rPr lang="en-US" b="1" i="0" dirty="0" err="1">
                <a:solidFill>
                  <a:srgbClr val="000000"/>
                </a:solidFill>
                <a:effectLst/>
                <a:latin typeface="Helvetica Neue"/>
              </a:rPr>
              <a:t>openai</a:t>
            </a:r>
            <a:r>
              <a:rPr lang="en-US" b="1" i="0" dirty="0">
                <a:solidFill>
                  <a:srgbClr val="000000"/>
                </a:solidFill>
                <a:effectLst/>
                <a:latin typeface="Helvetica Neue"/>
              </a:rPr>
              <a:t> lib</a:t>
            </a:r>
          </a:p>
          <a:p>
            <a:pPr algn="l"/>
            <a:endParaRPr lang="en-US" b="1" i="0" dirty="0">
              <a:solidFill>
                <a:srgbClr val="000000"/>
              </a:solidFill>
              <a:effectLst/>
              <a:latin typeface="Helvetica Neue"/>
            </a:endParaRPr>
          </a:p>
        </p:txBody>
      </p:sp>
    </p:spTree>
    <p:extLst>
      <p:ext uri="{BB962C8B-B14F-4D97-AF65-F5344CB8AC3E}">
        <p14:creationId xmlns:p14="http://schemas.microsoft.com/office/powerpoint/2010/main" val="191594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07EC-285C-A42A-315F-2044C0464573}"/>
              </a:ext>
            </a:extLst>
          </p:cNvPr>
          <p:cNvSpPr>
            <a:spLocks noGrp="1"/>
          </p:cNvSpPr>
          <p:nvPr>
            <p:ph type="title"/>
          </p:nvPr>
        </p:nvSpPr>
        <p:spPr>
          <a:xfrm>
            <a:off x="731520" y="1947672"/>
            <a:ext cx="3604506" cy="2240870"/>
          </a:xfrm>
        </p:spPr>
        <p:txBody>
          <a:bodyPr/>
          <a:lstStyle/>
          <a:p>
            <a:r>
              <a:rPr lang="en-US" b="1" dirty="0"/>
              <a:t>Chatbot</a:t>
            </a:r>
          </a:p>
        </p:txBody>
      </p:sp>
      <p:sp>
        <p:nvSpPr>
          <p:cNvPr id="3" name="Text Placeholder 2">
            <a:extLst>
              <a:ext uri="{FF2B5EF4-FFF2-40B4-BE49-F238E27FC236}">
                <a16:creationId xmlns:a16="http://schemas.microsoft.com/office/drawing/2014/main" id="{94D0C041-DF4E-537E-C47E-31791B0E9C4C}"/>
              </a:ext>
            </a:extLst>
          </p:cNvPr>
          <p:cNvSpPr>
            <a:spLocks noGrp="1"/>
          </p:cNvSpPr>
          <p:nvPr>
            <p:ph type="body" idx="1"/>
          </p:nvPr>
        </p:nvSpPr>
        <p:spPr>
          <a:xfrm>
            <a:off x="758951" y="3090131"/>
            <a:ext cx="4242817" cy="2240870"/>
          </a:xfrm>
        </p:spPr>
        <p:txBody>
          <a:bodyPr/>
          <a:lstStyle/>
          <a:p>
            <a:r>
              <a:rPr lang="en-US" b="0" i="0" dirty="0">
                <a:solidFill>
                  <a:srgbClr val="000000"/>
                </a:solidFill>
                <a:effectLst/>
                <a:latin typeface="Helvetica Neue"/>
              </a:rPr>
              <a:t>you can utilize the chat format to have extended conversations with chatbots personalized or specialized for specific tasks or behaviors.</a:t>
            </a:r>
          </a:p>
          <a:p>
            <a:r>
              <a:rPr lang="en-US" u="sng" dirty="0">
                <a:solidFill>
                  <a:schemeClr val="tx2">
                    <a:lumMod val="60000"/>
                    <a:lumOff val="40000"/>
                  </a:schemeClr>
                </a:solidFill>
              </a:rPr>
              <a:t>https://learn.deeplearning.ai/chatgpt-prompt-eng/lesson/8/chatbot</a:t>
            </a:r>
          </a:p>
        </p:txBody>
      </p:sp>
      <p:pic>
        <p:nvPicPr>
          <p:cNvPr id="1026" name="Picture 2" descr="Smart And Intelligent Chatbot Development | Siam Computing">
            <a:extLst>
              <a:ext uri="{FF2B5EF4-FFF2-40B4-BE49-F238E27FC236}">
                <a16:creationId xmlns:a16="http://schemas.microsoft.com/office/drawing/2014/main" id="{81A4B357-A157-F03D-A7CE-399D583D6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7388" y="795478"/>
            <a:ext cx="5463982" cy="546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15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Conclusion</a:t>
            </a:r>
            <a:br>
              <a:rPr lang="en-US" dirty="0"/>
            </a:br>
            <a:endParaRPr lang="en-US"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b="0" i="0" dirty="0">
                <a:effectLst/>
                <a:latin typeface="Roboto" panose="020F0502020204030204" pitchFamily="2" charset="0"/>
              </a:rPr>
              <a:t>Principles: </a:t>
            </a:r>
          </a:p>
          <a:p>
            <a:r>
              <a:rPr lang="en-US" b="0" i="0" dirty="0">
                <a:effectLst/>
                <a:latin typeface="Roboto" panose="020F0502020204030204" pitchFamily="2" charset="0"/>
              </a:rPr>
              <a:t> • Write clear and specific instructions . </a:t>
            </a:r>
          </a:p>
          <a:p>
            <a:r>
              <a:rPr lang="en-US" b="0" i="0" dirty="0">
                <a:effectLst/>
                <a:latin typeface="Roboto" panose="020F0502020204030204" pitchFamily="2" charset="0"/>
              </a:rPr>
              <a:t> • Give the model time to "think“</a:t>
            </a:r>
          </a:p>
          <a:p>
            <a:r>
              <a:rPr lang="en-US" b="0" i="0" dirty="0">
                <a:effectLst/>
                <a:latin typeface="Roboto" panose="020F0502020204030204" pitchFamily="2" charset="0"/>
              </a:rPr>
              <a:t> • Iterative prompt development </a:t>
            </a:r>
          </a:p>
          <a:p>
            <a:r>
              <a:rPr lang="en-US" b="0" i="0" dirty="0">
                <a:effectLst/>
                <a:latin typeface="Roboto" panose="020F0502020204030204" pitchFamily="2" charset="0"/>
              </a:rPr>
              <a:t>Capabilities: Summarizing, Inferring, </a:t>
            </a:r>
          </a:p>
          <a:p>
            <a:r>
              <a:rPr lang="en-US" b="0" i="0" dirty="0">
                <a:effectLst/>
                <a:latin typeface="Roboto" panose="020F0502020204030204" pitchFamily="2" charset="0"/>
              </a:rPr>
              <a:t>	     Transforming, Expanding</a:t>
            </a:r>
          </a:p>
          <a:p>
            <a:r>
              <a:rPr lang="en-US" b="0" i="0" dirty="0">
                <a:effectLst/>
                <a:latin typeface="Roboto" panose="020F0502020204030204" pitchFamily="2" charset="0"/>
              </a:rPr>
              <a:t> • Building a chatbot</a:t>
            </a:r>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5" name="Picture Placeholder 4">
            <a:extLst>
              <a:ext uri="{FF2B5EF4-FFF2-40B4-BE49-F238E27FC236}">
                <a16:creationId xmlns:a16="http://schemas.microsoft.com/office/drawing/2014/main" id="{D8E61052-27F7-EC2C-1DDE-5B94D9B6C309}"/>
              </a:ext>
            </a:extLst>
          </p:cNvPr>
          <p:cNvSpPr>
            <a:spLocks noGrp="1"/>
          </p:cNvSpPr>
          <p:nvPr>
            <p:ph type="pic" sz="quarter" idx="13"/>
          </p:nvPr>
        </p:nvSpPr>
        <p:spPr/>
      </p:sp>
      <p:pic>
        <p:nvPicPr>
          <p:cNvPr id="5124" name="Picture 4" descr="New book! Prompt Engineering for Non-Techie Teachers FREE advanced release  copy! : u/thefoothills">
            <a:extLst>
              <a:ext uri="{FF2B5EF4-FFF2-40B4-BE49-F238E27FC236}">
                <a16:creationId xmlns:a16="http://schemas.microsoft.com/office/drawing/2014/main" id="{F12D8D6D-3F9A-08AC-E29F-57F5C6203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0" y="0"/>
            <a:ext cx="43768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72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Official Guide </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a:xfrm>
            <a:off x="2629361" y="2157534"/>
            <a:ext cx="7216877" cy="1330189"/>
          </a:xfrm>
        </p:spPr>
        <p:txBody>
          <a:bodyPr/>
          <a:lstStyle/>
          <a:p>
            <a:r>
              <a:rPr lang="en-US" sz="2400" u="sng" dirty="0">
                <a:solidFill>
                  <a:schemeClr val="accent4">
                    <a:lumMod val="25000"/>
                  </a:schemeClr>
                </a:solidFill>
              </a:rPr>
              <a:t>https://platform.openai.com/docs/guides/prompt-engineering</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
        <p:nvSpPr>
          <p:cNvPr id="9" name="Content Placeholder 19">
            <a:extLst>
              <a:ext uri="{FF2B5EF4-FFF2-40B4-BE49-F238E27FC236}">
                <a16:creationId xmlns:a16="http://schemas.microsoft.com/office/drawing/2014/main" id="{5979983D-9DD6-0561-F811-E965AB466698}"/>
              </a:ext>
            </a:extLst>
          </p:cNvPr>
          <p:cNvSpPr txBox="1">
            <a:spLocks/>
          </p:cNvSpPr>
          <p:nvPr/>
        </p:nvSpPr>
        <p:spPr>
          <a:xfrm>
            <a:off x="2040668" y="4251803"/>
            <a:ext cx="8588477" cy="1330189"/>
          </a:xfrm>
          <a:prstGeom prst="rect">
            <a:avLst/>
          </a:prstGeom>
        </p:spPr>
        <p:txBody>
          <a:bodyPr vert="horz" lIns="91440" tIns="45720" rIns="91440" bIns="45720" rtlCol="0" anchor="ctr">
            <a:noAutofit/>
          </a:bodyPr>
          <a:lstStyle>
            <a:lvl1pPr marL="0" indent="-137160" algn="l" defTabSz="914400" rtl="0" eaLnBrk="1" latinLnBrk="0" hangingPunct="1">
              <a:lnSpc>
                <a:spcPct val="100000"/>
              </a:lnSpc>
              <a:spcBef>
                <a:spcPts val="0"/>
              </a:spcBef>
              <a:buSzPct val="50000"/>
              <a:buFont typeface="Arial" panose="020B0604020202020204" pitchFamily="34" charset="0"/>
              <a:buChar char="•"/>
              <a:defRPr sz="1600" kern="1200">
                <a:solidFill>
                  <a:schemeClr val="tx1"/>
                </a:solidFill>
                <a:latin typeface="+mn-lt"/>
                <a:ea typeface="+mn-ea"/>
                <a:cs typeface="+mn-cs"/>
              </a:defRPr>
            </a:lvl1pPr>
            <a:lvl2pPr marL="274320" indent="-137160" algn="l" defTabSz="914400" rtl="0" eaLnBrk="1" latinLnBrk="0" hangingPunct="1">
              <a:lnSpc>
                <a:spcPct val="100000"/>
              </a:lnSpc>
              <a:spcBef>
                <a:spcPts val="0"/>
              </a:spcBef>
              <a:buSzPct val="50000"/>
              <a:buFont typeface="Arial" panose="020B0604020202020204" pitchFamily="34" charset="0"/>
              <a:buChar char="•"/>
              <a:defRPr sz="1400" kern="1200">
                <a:solidFill>
                  <a:schemeClr val="tx1"/>
                </a:solidFill>
                <a:latin typeface="+mn-lt"/>
                <a:ea typeface="+mn-ea"/>
                <a:cs typeface="+mn-cs"/>
              </a:defRPr>
            </a:lvl2pPr>
            <a:lvl3pPr marL="411480" indent="-137160" algn="l" defTabSz="914400" rtl="0" eaLnBrk="1" latinLnBrk="0" hangingPunct="1">
              <a:lnSpc>
                <a:spcPct val="100000"/>
              </a:lnSpc>
              <a:spcBef>
                <a:spcPts val="0"/>
              </a:spcBef>
              <a:buSzPct val="50000"/>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100000"/>
              </a:lnSpc>
              <a:spcBef>
                <a:spcPts val="0"/>
              </a:spcBef>
              <a:buSzPct val="50000"/>
              <a:buFont typeface="Arial" panose="020B0604020202020204" pitchFamily="34" charset="0"/>
              <a:buChar char="•"/>
              <a:defRPr sz="1100" kern="1200">
                <a:solidFill>
                  <a:schemeClr val="tx1"/>
                </a:solidFill>
                <a:latin typeface="+mn-lt"/>
                <a:ea typeface="+mn-ea"/>
                <a:cs typeface="+mn-cs"/>
              </a:defRPr>
            </a:lvl4pPr>
            <a:lvl5pPr marL="2057400" indent="-137160" algn="l" defTabSz="914400" rtl="0" eaLnBrk="1" latinLnBrk="0" hangingPunct="1">
              <a:lnSpc>
                <a:spcPct val="90000"/>
              </a:lnSpc>
              <a:spcBef>
                <a:spcPts val="500"/>
              </a:spcBef>
              <a:buSzPct val="50000"/>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2800" dirty="0">
                <a:solidFill>
                  <a:schemeClr val="accent4">
                    <a:lumMod val="25000"/>
                  </a:schemeClr>
                </a:solidFill>
              </a:rPr>
              <a:t>The above docs was given by </a:t>
            </a:r>
            <a:r>
              <a:rPr lang="en-US" sz="2800" dirty="0" err="1">
                <a:solidFill>
                  <a:schemeClr val="accent4">
                    <a:lumMod val="25000"/>
                  </a:schemeClr>
                </a:solidFill>
              </a:rPr>
              <a:t>openai</a:t>
            </a:r>
            <a:r>
              <a:rPr lang="en-US" sz="2800" dirty="0">
                <a:solidFill>
                  <a:schemeClr val="accent4">
                    <a:lumMod val="25000"/>
                  </a:schemeClr>
                </a:solidFill>
              </a:rPr>
              <a:t> official platform as a guide</a:t>
            </a:r>
          </a:p>
        </p:txBody>
      </p:sp>
    </p:spTree>
    <p:extLst>
      <p:ext uri="{BB962C8B-B14F-4D97-AF65-F5344CB8AC3E}">
        <p14:creationId xmlns:p14="http://schemas.microsoft.com/office/powerpoint/2010/main" val="164672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sz="2000" dirty="0"/>
              <a:t>Peddireddy srijith</a:t>
            </a:r>
          </a:p>
          <a:p>
            <a:r>
              <a:rPr lang="en-US" sz="2000" dirty="0">
                <a:hlinkClick r:id="rId2">
                  <a:extLst>
                    <a:ext uri="{A12FA001-AC4F-418D-AE19-62706E023703}">
                      <ahyp:hlinkClr xmlns:ahyp="http://schemas.microsoft.com/office/drawing/2018/hyperlinkcolor" val="tx"/>
                    </a:ext>
                  </a:extLst>
                </a:hlinkClick>
              </a:rPr>
              <a:t>peddireddysrijith@gmail.com</a:t>
            </a:r>
            <a:r>
              <a:rPr lang="en-US" sz="2000" dirty="0"/>
              <a:t> </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3"/>
          <a:srcRect t="7" b="7"/>
          <a:stretch/>
        </p:blipFill>
        <p:spPr/>
      </p:pic>
      <p:pic>
        <p:nvPicPr>
          <p:cNvPr id="2050" name="Picture 2" descr="Top 7 FREE AI Prompt Engineering Courses - Digest Prompt">
            <a:extLst>
              <a:ext uri="{FF2B5EF4-FFF2-40B4-BE49-F238E27FC236}">
                <a16:creationId xmlns:a16="http://schemas.microsoft.com/office/drawing/2014/main" id="{68FABDA8-BBC0-95C8-BF08-E39E48FE2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3381" y="812292"/>
            <a:ext cx="5416111" cy="492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a:xfrm>
            <a:off x="1139952" y="210208"/>
            <a:ext cx="9912096" cy="1014984"/>
          </a:xfrm>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a:xfrm>
            <a:off x="824102" y="1256014"/>
            <a:ext cx="1622425" cy="1622425"/>
          </a:xfrm>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a:xfrm>
            <a:off x="3218688" y="1225192"/>
            <a:ext cx="1622425" cy="1622425"/>
          </a:xfrm>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a:xfrm>
            <a:off x="5410298" y="1256431"/>
            <a:ext cx="1549273" cy="1519515"/>
          </a:xfrm>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a:xfrm>
            <a:off x="7350889" y="1225191"/>
            <a:ext cx="1622425" cy="1622425"/>
          </a:xfrm>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a:xfrm>
            <a:off x="9628632" y="1243769"/>
            <a:ext cx="1622425" cy="1622425"/>
          </a:xfrm>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a:xfrm>
            <a:off x="986725" y="3113532"/>
            <a:ext cx="1825301" cy="553900"/>
          </a:xfrm>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3201330" y="3113532"/>
            <a:ext cx="1947672" cy="630936"/>
          </a:xfrm>
        </p:spPr>
        <p:txBody>
          <a:bodyPr/>
          <a:lstStyle/>
          <a:p>
            <a:r>
              <a:rPr lang="en-US" dirty="0"/>
              <a:t>Guidelines</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5240594" y="3182112"/>
            <a:ext cx="1947672" cy="630936"/>
          </a:xfrm>
        </p:spPr>
        <p:txBody>
          <a:bodyPr/>
          <a:lstStyle/>
          <a:p>
            <a:r>
              <a:rPr lang="en-US" dirty="0"/>
              <a:t>Iterative</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357970" y="3206259"/>
            <a:ext cx="1947672" cy="630936"/>
          </a:xfrm>
        </p:spPr>
        <p:txBody>
          <a:bodyPr/>
          <a:lstStyle/>
          <a:p>
            <a:r>
              <a:rPr lang="en-US" dirty="0"/>
              <a:t>Summarizing</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a:xfrm>
            <a:off x="9616834" y="3212509"/>
            <a:ext cx="1947672" cy="630936"/>
          </a:xfrm>
        </p:spPr>
        <p:txBody>
          <a:bodyPr/>
          <a:lstStyle/>
          <a:p>
            <a:r>
              <a:rPr lang="en-US" dirty="0"/>
              <a:t>Inferring</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Text Placeholder 6">
            <a:extLst>
              <a:ext uri="{FF2B5EF4-FFF2-40B4-BE49-F238E27FC236}">
                <a16:creationId xmlns:a16="http://schemas.microsoft.com/office/drawing/2014/main" id="{E1D46FE2-9972-D1D8-643D-F336EB1A01A9}"/>
              </a:ext>
            </a:extLst>
          </p:cNvPr>
          <p:cNvSpPr txBox="1">
            <a:spLocks/>
          </p:cNvSpPr>
          <p:nvPr/>
        </p:nvSpPr>
        <p:spPr>
          <a:xfrm>
            <a:off x="982004" y="4228633"/>
            <a:ext cx="1622425" cy="1622425"/>
          </a:xfrm>
          <a:prstGeom prst="ellipse">
            <a:avLst/>
          </a:prstGeom>
          <a:solidFill>
            <a:schemeClr val="accent3"/>
          </a:solidFill>
          <a:ln w="25400">
            <a:solidFill>
              <a:schemeClr val="tx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16" name="Text Placeholder 8">
            <a:extLst>
              <a:ext uri="{FF2B5EF4-FFF2-40B4-BE49-F238E27FC236}">
                <a16:creationId xmlns:a16="http://schemas.microsoft.com/office/drawing/2014/main" id="{13229967-AAF2-06B5-2118-072CC6C1E80B}"/>
              </a:ext>
            </a:extLst>
          </p:cNvPr>
          <p:cNvSpPr txBox="1">
            <a:spLocks/>
          </p:cNvSpPr>
          <p:nvPr/>
        </p:nvSpPr>
        <p:spPr>
          <a:xfrm>
            <a:off x="7601908" y="4562168"/>
            <a:ext cx="3813344" cy="1250151"/>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err="1"/>
              <a:t>OpenAi</a:t>
            </a:r>
            <a:r>
              <a:rPr lang="en-US" sz="4400" dirty="0"/>
              <a:t> doc</a:t>
            </a:r>
          </a:p>
          <a:p>
            <a:endParaRPr lang="en-US" dirty="0"/>
          </a:p>
        </p:txBody>
      </p:sp>
      <p:sp>
        <p:nvSpPr>
          <p:cNvPr id="17" name="Text Placeholder 6">
            <a:extLst>
              <a:ext uri="{FF2B5EF4-FFF2-40B4-BE49-F238E27FC236}">
                <a16:creationId xmlns:a16="http://schemas.microsoft.com/office/drawing/2014/main" id="{72375449-6941-1B97-1A65-C2DF73127F5B}"/>
              </a:ext>
            </a:extLst>
          </p:cNvPr>
          <p:cNvSpPr txBox="1">
            <a:spLocks/>
          </p:cNvSpPr>
          <p:nvPr/>
        </p:nvSpPr>
        <p:spPr>
          <a:xfrm>
            <a:off x="3218688" y="4262291"/>
            <a:ext cx="1622425" cy="1622425"/>
          </a:xfrm>
          <a:prstGeom prst="ellipse">
            <a:avLst/>
          </a:prstGeom>
          <a:solidFill>
            <a:schemeClr val="accent3"/>
          </a:solidFill>
          <a:ln w="25400">
            <a:solidFill>
              <a:schemeClr val="tx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18" name="Text Placeholder 6">
            <a:extLst>
              <a:ext uri="{FF2B5EF4-FFF2-40B4-BE49-F238E27FC236}">
                <a16:creationId xmlns:a16="http://schemas.microsoft.com/office/drawing/2014/main" id="{99A576DB-926F-B958-F593-AF4A3BE72349}"/>
              </a:ext>
            </a:extLst>
          </p:cNvPr>
          <p:cNvSpPr txBox="1">
            <a:spLocks/>
          </p:cNvSpPr>
          <p:nvPr/>
        </p:nvSpPr>
        <p:spPr>
          <a:xfrm>
            <a:off x="5410298" y="4240164"/>
            <a:ext cx="1622425" cy="1622425"/>
          </a:xfrm>
          <a:prstGeom prst="ellipse">
            <a:avLst/>
          </a:prstGeom>
          <a:solidFill>
            <a:schemeClr val="accent3"/>
          </a:solidFill>
          <a:ln w="25400">
            <a:solidFill>
              <a:schemeClr val="tx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8</a:t>
            </a:r>
          </a:p>
        </p:txBody>
      </p:sp>
      <p:sp>
        <p:nvSpPr>
          <p:cNvPr id="20" name="Text Placeholder 8">
            <a:extLst>
              <a:ext uri="{FF2B5EF4-FFF2-40B4-BE49-F238E27FC236}">
                <a16:creationId xmlns:a16="http://schemas.microsoft.com/office/drawing/2014/main" id="{56C39D69-0010-D7E2-8A42-EA52BCF3AFD0}"/>
              </a:ext>
            </a:extLst>
          </p:cNvPr>
          <p:cNvSpPr txBox="1">
            <a:spLocks/>
          </p:cNvSpPr>
          <p:nvPr/>
        </p:nvSpPr>
        <p:spPr>
          <a:xfrm>
            <a:off x="3292922" y="5884716"/>
            <a:ext cx="1947672" cy="630936"/>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Chatbot</a:t>
            </a:r>
          </a:p>
          <a:p>
            <a:endParaRPr lang="en-US" dirty="0"/>
          </a:p>
        </p:txBody>
      </p:sp>
      <p:sp>
        <p:nvSpPr>
          <p:cNvPr id="21" name="Text Placeholder 8">
            <a:extLst>
              <a:ext uri="{FF2B5EF4-FFF2-40B4-BE49-F238E27FC236}">
                <a16:creationId xmlns:a16="http://schemas.microsoft.com/office/drawing/2014/main" id="{C05573FF-E56E-CFA1-01B2-95E425A7FC0C}"/>
              </a:ext>
            </a:extLst>
          </p:cNvPr>
          <p:cNvSpPr txBox="1">
            <a:spLocks/>
          </p:cNvSpPr>
          <p:nvPr/>
        </p:nvSpPr>
        <p:spPr>
          <a:xfrm>
            <a:off x="5410298" y="5883689"/>
            <a:ext cx="1947672" cy="630936"/>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a:p>
            <a:endParaRPr lang="en-US" dirty="0"/>
          </a:p>
        </p:txBody>
      </p:sp>
      <p:sp>
        <p:nvSpPr>
          <p:cNvPr id="22" name="Text Placeholder 8">
            <a:extLst>
              <a:ext uri="{FF2B5EF4-FFF2-40B4-BE49-F238E27FC236}">
                <a16:creationId xmlns:a16="http://schemas.microsoft.com/office/drawing/2014/main" id="{87461BF4-D6A3-DB80-1DA8-1FFF9B9105B4}"/>
              </a:ext>
            </a:extLst>
          </p:cNvPr>
          <p:cNvSpPr txBox="1">
            <a:spLocks/>
          </p:cNvSpPr>
          <p:nvPr/>
        </p:nvSpPr>
        <p:spPr>
          <a:xfrm>
            <a:off x="1029931" y="6045812"/>
            <a:ext cx="1947672" cy="630936"/>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Expanding</a:t>
            </a:r>
          </a:p>
          <a:p>
            <a:endParaRPr lang="en-US" dirty="0"/>
          </a:p>
        </p:txBody>
      </p:sp>
      <p:pic>
        <p:nvPicPr>
          <p:cNvPr id="3074" name="Picture 2" descr="Top 7 FREE AI Prompt Engineering Courses - Digest Prompt">
            <a:extLst>
              <a:ext uri="{FF2B5EF4-FFF2-40B4-BE49-F238E27FC236}">
                <a16:creationId xmlns:a16="http://schemas.microsoft.com/office/drawing/2014/main" id="{A2BA241A-7A3F-A525-61F0-AD534F261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3314" y="0"/>
            <a:ext cx="2061184" cy="11594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E &amp; AI Meetup: Breaking into AI by deeplearning.ai - Neuraspike">
            <a:extLst>
              <a:ext uri="{FF2B5EF4-FFF2-40B4-BE49-F238E27FC236}">
                <a16:creationId xmlns:a16="http://schemas.microsoft.com/office/drawing/2014/main" id="{121601D2-02E9-D72B-1C8F-1838CE272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426" y="5378102"/>
            <a:ext cx="2475374" cy="133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626108" y="922654"/>
            <a:ext cx="5038344" cy="1014296"/>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133511" y="2025440"/>
            <a:ext cx="6162023" cy="3539617"/>
          </a:xfrm>
        </p:spPr>
        <p:txBody>
          <a:bodyPr/>
          <a:lstStyle/>
          <a:p>
            <a:r>
              <a:rPr lang="en-US" sz="1800" b="0" i="0" dirty="0">
                <a:effectLst/>
                <a:latin typeface="ui-sans-serif"/>
              </a:rPr>
              <a:t>Prompt engineering is a relatively new discipline for developing and optimizing prompts to efficiently use language models (LMs) for a wide variety of applications and research topics. Prompt engineering skills help to better understand the capabilities and limitations of large language models (LLMs). Researchers use prompt engineering to improve the capacity of LLMs on a wide range of common and complex tasks such as question answering and arithmetic reasoning. Developers use prompt engineering to design robust and effective prompting techniques that interface with LLMs and other tools.</a:t>
            </a:r>
            <a:r>
              <a:rPr lang="en-US" sz="1800" dirty="0"/>
              <a:t>​</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sp>
        <p:nvSpPr>
          <p:cNvPr id="2" name="Picture Placeholder 1">
            <a:extLst>
              <a:ext uri="{FF2B5EF4-FFF2-40B4-BE49-F238E27FC236}">
                <a16:creationId xmlns:a16="http://schemas.microsoft.com/office/drawing/2014/main" id="{C057FA4D-21A6-4700-8CA9-0ED4B1ADA124}"/>
              </a:ext>
            </a:extLst>
          </p:cNvPr>
          <p:cNvSpPr>
            <a:spLocks noGrp="1"/>
          </p:cNvSpPr>
          <p:nvPr>
            <p:ph type="pic" sz="quarter" idx="13"/>
          </p:nvPr>
        </p:nvSpPr>
        <p:spPr/>
      </p:sp>
      <p:pic>
        <p:nvPicPr>
          <p:cNvPr id="1030" name="Picture 6" descr="Introduction to Prompt Engineering: Prompt-based Systems Examples eBook :  RADI, Mouad: Amazon.in: Books">
            <a:extLst>
              <a:ext uri="{FF2B5EF4-FFF2-40B4-BE49-F238E27FC236}">
                <a16:creationId xmlns:a16="http://schemas.microsoft.com/office/drawing/2014/main" id="{2B7ADF28-818C-078A-3756-5950A70F7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655" y="0"/>
            <a:ext cx="389620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626108" y="922654"/>
            <a:ext cx="5038344" cy="1014296"/>
          </a:xfrm>
        </p:spPr>
        <p:txBody>
          <a:bodyPr/>
          <a:lstStyle/>
          <a:p>
            <a:r>
              <a:rPr lang="en-US" b="0" i="0" dirty="0">
                <a:solidFill>
                  <a:srgbClr val="000000"/>
                </a:solidFill>
                <a:effectLst/>
                <a:latin typeface="Helvetica Neue"/>
              </a:rPr>
              <a:t>Guidelines</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064268" y="1740305"/>
            <a:ext cx="6162023" cy="3864082"/>
          </a:xfrm>
        </p:spPr>
        <p:txBody>
          <a:bodyPr/>
          <a:lstStyle/>
          <a:p>
            <a:pPr algn="l"/>
            <a:r>
              <a:rPr lang="en-US" sz="2000" b="1" i="0" dirty="0">
                <a:solidFill>
                  <a:srgbClr val="000000"/>
                </a:solidFill>
                <a:effectLst/>
                <a:latin typeface="Helvetica Neue"/>
              </a:rPr>
              <a:t>Prompting Principles</a:t>
            </a:r>
            <a:r>
              <a:rPr lang="en-US" sz="2000" b="1" i="0" u="none" strike="noStrike" dirty="0">
                <a:solidFill>
                  <a:srgbClr val="296EAA"/>
                </a:solidFill>
                <a:effectLst/>
                <a:latin typeface="Helvetica Neue"/>
                <a:hlinkClick r:id="rId2"/>
              </a:rPr>
              <a:t>¶</a:t>
            </a:r>
            <a:endParaRPr lang="en-US" sz="2000" b="1" i="0" dirty="0">
              <a:solidFill>
                <a:srgbClr val="000000"/>
              </a:solidFill>
              <a:effectLst/>
              <a:latin typeface="Helvetica Neue"/>
            </a:endParaRPr>
          </a:p>
          <a:p>
            <a:pPr algn="l">
              <a:buFont typeface="Arial" panose="020B0604020202020204" pitchFamily="34" charset="0"/>
              <a:buChar char="•"/>
            </a:pPr>
            <a:r>
              <a:rPr lang="en-US" sz="2000" b="1" i="0" dirty="0">
                <a:solidFill>
                  <a:srgbClr val="000000"/>
                </a:solidFill>
                <a:effectLst/>
                <a:latin typeface="Helvetica Neue"/>
              </a:rPr>
              <a:t>Principle 1: Write clear and specific instructions</a:t>
            </a:r>
            <a:endParaRPr lang="en-US" sz="2000" b="0" i="0" dirty="0">
              <a:solidFill>
                <a:srgbClr val="000000"/>
              </a:solidFill>
              <a:effectLst/>
              <a:latin typeface="Helvetica Neue"/>
            </a:endParaRPr>
          </a:p>
          <a:p>
            <a:pPr algn="l">
              <a:buFont typeface="Arial" panose="020B0604020202020204" pitchFamily="34" charset="0"/>
              <a:buChar char="•"/>
            </a:pPr>
            <a:r>
              <a:rPr lang="en-US" sz="2000" b="1" i="0" dirty="0">
                <a:solidFill>
                  <a:srgbClr val="000000"/>
                </a:solidFill>
                <a:effectLst/>
                <a:latin typeface="Helvetica Neue"/>
              </a:rPr>
              <a:t>Principle 2: Give the model time to “think”</a:t>
            </a:r>
          </a:p>
          <a:p>
            <a:pPr algn="l">
              <a:buFont typeface="Arial" panose="020B0604020202020204" pitchFamily="34" charset="0"/>
              <a:buChar char="•"/>
            </a:pPr>
            <a:endParaRPr lang="en-US" sz="2000" b="1" dirty="0">
              <a:solidFill>
                <a:srgbClr val="000000"/>
              </a:solidFill>
              <a:latin typeface="Helvetica Neue"/>
            </a:endParaRPr>
          </a:p>
          <a:p>
            <a:pPr algn="l"/>
            <a:r>
              <a:rPr lang="en-US" sz="2000" b="1" i="0" dirty="0">
                <a:solidFill>
                  <a:srgbClr val="000000"/>
                </a:solidFill>
                <a:effectLst/>
                <a:latin typeface="Helvetica Neue"/>
              </a:rPr>
              <a:t>Tactics</a:t>
            </a:r>
          </a:p>
          <a:p>
            <a:pPr algn="l"/>
            <a:r>
              <a:rPr lang="en-US" sz="1800" b="1" i="0" dirty="0">
                <a:solidFill>
                  <a:srgbClr val="000000"/>
                </a:solidFill>
                <a:effectLst/>
                <a:latin typeface="Helvetica Neue"/>
              </a:rPr>
              <a:t>Tactic 1: Use delimiters to clearly indicate distinct parts of the input</a:t>
            </a:r>
          </a:p>
          <a:p>
            <a:pPr>
              <a:buFont typeface="Arial" panose="020B0604020202020204" pitchFamily="34" charset="0"/>
              <a:buChar char="•"/>
            </a:pPr>
            <a:r>
              <a:rPr lang="en-US" sz="1800" b="1" i="0" dirty="0">
                <a:solidFill>
                  <a:srgbClr val="000000"/>
                </a:solidFill>
                <a:effectLst/>
                <a:latin typeface="Helvetica Neue"/>
              </a:rPr>
              <a:t>Tactic 2: Ask for a structured output</a:t>
            </a:r>
          </a:p>
          <a:p>
            <a:pPr>
              <a:buFont typeface="Arial" panose="020B0604020202020204" pitchFamily="34" charset="0"/>
              <a:buChar char="•"/>
            </a:pPr>
            <a:r>
              <a:rPr lang="en-US" sz="1800" b="1" i="0" dirty="0">
                <a:solidFill>
                  <a:srgbClr val="000000"/>
                </a:solidFill>
                <a:effectLst/>
                <a:latin typeface="Helvetica Neue"/>
              </a:rPr>
              <a:t>Tactic 3: Ask the model to check whether conditions are satisfied</a:t>
            </a:r>
          </a:p>
          <a:p>
            <a:pPr>
              <a:buFont typeface="Arial" panose="020B0604020202020204" pitchFamily="34" charset="0"/>
              <a:buChar char="•"/>
            </a:pPr>
            <a:r>
              <a:rPr lang="en-US" sz="1800" b="1" i="0" dirty="0">
                <a:solidFill>
                  <a:srgbClr val="000000"/>
                </a:solidFill>
                <a:effectLst/>
                <a:latin typeface="Helvetica Neue"/>
              </a:rPr>
              <a:t>Tactic 4: "Few-shot" prompting</a:t>
            </a:r>
          </a:p>
          <a:p>
            <a:pPr algn="l">
              <a:buFont typeface="Arial" panose="020B0604020202020204" pitchFamily="34" charset="0"/>
              <a:buChar char="•"/>
            </a:pPr>
            <a:endParaRPr lang="en-US" sz="2000" b="0" i="0" dirty="0">
              <a:solidFill>
                <a:srgbClr val="000000"/>
              </a:solidFill>
              <a:effectLst/>
              <a:latin typeface="Helvetica Neue"/>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4</a:t>
            </a:fld>
            <a:endParaRPr lang="en-US" dirty="0"/>
          </a:p>
        </p:txBody>
      </p:sp>
      <p:sp>
        <p:nvSpPr>
          <p:cNvPr id="2" name="Picture Placeholder 1">
            <a:extLst>
              <a:ext uri="{FF2B5EF4-FFF2-40B4-BE49-F238E27FC236}">
                <a16:creationId xmlns:a16="http://schemas.microsoft.com/office/drawing/2014/main" id="{C057FA4D-21A6-4700-8CA9-0ED4B1ADA124}"/>
              </a:ext>
            </a:extLst>
          </p:cNvPr>
          <p:cNvSpPr>
            <a:spLocks noGrp="1"/>
          </p:cNvSpPr>
          <p:nvPr>
            <p:ph type="pic" sz="quarter" idx="13"/>
          </p:nvPr>
        </p:nvSpPr>
        <p:spPr/>
      </p:sp>
      <p:pic>
        <p:nvPicPr>
          <p:cNvPr id="4100" name="Picture 4" descr="ChatGPT &amp; Prompt Engineering: A Brief Introduction to Conversational AI  eBook : Mishra, Abhishek: Amazon.in: Kindle Store">
            <a:extLst>
              <a:ext uri="{FF2B5EF4-FFF2-40B4-BE49-F238E27FC236}">
                <a16:creationId xmlns:a16="http://schemas.microsoft.com/office/drawing/2014/main" id="{1C896634-DC73-2E99-83A0-6AA3CD2E4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6656" y="0"/>
            <a:ext cx="38953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91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626108" y="922654"/>
            <a:ext cx="5038344" cy="1014296"/>
          </a:xfrm>
        </p:spPr>
        <p:txBody>
          <a:bodyPr/>
          <a:lstStyle/>
          <a:p>
            <a:r>
              <a:rPr lang="en-US" b="0" i="0" dirty="0">
                <a:solidFill>
                  <a:srgbClr val="000000"/>
                </a:solidFill>
                <a:effectLst/>
                <a:latin typeface="Helvetica Neue"/>
              </a:rPr>
              <a:t>Guidelines</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064268" y="1740305"/>
            <a:ext cx="6162023" cy="3864082"/>
          </a:xfrm>
        </p:spPr>
        <p:txBody>
          <a:bodyPr/>
          <a:lstStyle/>
          <a:p>
            <a:pPr algn="l"/>
            <a:r>
              <a:rPr lang="en-US" sz="2000" b="1" i="0" dirty="0">
                <a:solidFill>
                  <a:srgbClr val="000000"/>
                </a:solidFill>
                <a:effectLst/>
                <a:latin typeface="Helvetica Neue"/>
              </a:rPr>
              <a:t>Principle 2: Give the model time to “think”</a:t>
            </a:r>
          </a:p>
          <a:p>
            <a:pPr algn="l"/>
            <a:r>
              <a:rPr lang="en-US" sz="2000" b="1" i="0" dirty="0">
                <a:solidFill>
                  <a:srgbClr val="000000"/>
                </a:solidFill>
                <a:effectLst/>
                <a:latin typeface="Helvetica Neue"/>
              </a:rPr>
              <a:t>Tactic 1: Specify the steps required to complete a task</a:t>
            </a:r>
          </a:p>
          <a:p>
            <a:pPr>
              <a:buFont typeface="Arial" panose="020B0604020202020204" pitchFamily="34" charset="0"/>
              <a:buChar char="•"/>
            </a:pPr>
            <a:r>
              <a:rPr lang="en-US" sz="2000" b="1" i="0" dirty="0">
                <a:solidFill>
                  <a:srgbClr val="000000"/>
                </a:solidFill>
                <a:effectLst/>
                <a:latin typeface="Helvetica Neue"/>
              </a:rPr>
              <a:t>Ask for output in a specified format</a:t>
            </a:r>
          </a:p>
          <a:p>
            <a:pPr>
              <a:buFont typeface="Arial" panose="020B0604020202020204" pitchFamily="34" charset="0"/>
              <a:buChar char="•"/>
            </a:pPr>
            <a:r>
              <a:rPr lang="en-US" sz="2000" b="1" i="0" dirty="0">
                <a:solidFill>
                  <a:srgbClr val="000000"/>
                </a:solidFill>
                <a:effectLst/>
                <a:latin typeface="Helvetica Neue"/>
              </a:rPr>
              <a:t>Tactic 2: Instruct the model to work out its own solution before rushing to a conclusion.</a:t>
            </a:r>
          </a:p>
          <a:p>
            <a:endParaRPr lang="en-US" sz="2000" b="1" i="0" dirty="0">
              <a:solidFill>
                <a:srgbClr val="000000"/>
              </a:solidFill>
              <a:effectLst/>
              <a:latin typeface="Helvetica Neue"/>
            </a:endParaRPr>
          </a:p>
          <a:p>
            <a:pPr algn="l"/>
            <a:r>
              <a:rPr lang="en-US" sz="2400" b="1" i="0" dirty="0">
                <a:solidFill>
                  <a:srgbClr val="000000"/>
                </a:solidFill>
                <a:effectLst/>
                <a:latin typeface="Helvetica Neue"/>
              </a:rPr>
              <a:t>Model Limitations: Hallucinations</a:t>
            </a:r>
          </a:p>
          <a:p>
            <a:pPr algn="l">
              <a:buFont typeface="Arial" panose="020B0604020202020204" pitchFamily="34" charset="0"/>
              <a:buChar char="•"/>
            </a:pPr>
            <a:r>
              <a:rPr lang="en-US" sz="2000" b="0" i="0" dirty="0">
                <a:solidFill>
                  <a:srgbClr val="000000"/>
                </a:solidFill>
                <a:effectLst/>
                <a:latin typeface="Helvetica Neue"/>
              </a:rPr>
              <a:t>Ex :- </a:t>
            </a:r>
            <a:r>
              <a:rPr lang="en-US" sz="2000" b="0" i="0" dirty="0" err="1">
                <a:solidFill>
                  <a:srgbClr val="000000"/>
                </a:solidFill>
                <a:effectLst/>
                <a:latin typeface="Helvetica Neue"/>
              </a:rPr>
              <a:t>Boie</a:t>
            </a:r>
            <a:r>
              <a:rPr lang="en-US" sz="2000" b="0" i="0" dirty="0">
                <a:solidFill>
                  <a:srgbClr val="000000"/>
                </a:solidFill>
                <a:effectLst/>
                <a:latin typeface="Helvetica Neue"/>
              </a:rPr>
              <a:t> is a real company, the product name is not real.</a:t>
            </a:r>
          </a:p>
          <a:p>
            <a:pPr>
              <a:buFont typeface="Arial" panose="020B0604020202020204" pitchFamily="34" charset="0"/>
              <a:buChar char="•"/>
            </a:pPr>
            <a:endParaRPr lang="en-US" sz="2000" b="1" i="0" dirty="0">
              <a:solidFill>
                <a:srgbClr val="000000"/>
              </a:solidFill>
              <a:effectLst/>
              <a:latin typeface="Helvetica Neue"/>
            </a:endParaRPr>
          </a:p>
          <a:p>
            <a:pPr>
              <a:buFont typeface="Arial" panose="020B0604020202020204" pitchFamily="34" charset="0"/>
              <a:buChar char="•"/>
            </a:pPr>
            <a:endParaRPr lang="en-US" sz="2000" b="1" i="0" dirty="0">
              <a:solidFill>
                <a:srgbClr val="000000"/>
              </a:solidFill>
              <a:effectLst/>
              <a:latin typeface="Helvetica Neue"/>
            </a:endParaRPr>
          </a:p>
          <a:p>
            <a:pPr algn="l">
              <a:buFont typeface="Arial" panose="020B0604020202020204" pitchFamily="34" charset="0"/>
              <a:buChar char="•"/>
            </a:pPr>
            <a:endParaRPr lang="en-US" sz="2000" b="0" i="0" dirty="0">
              <a:solidFill>
                <a:srgbClr val="000000"/>
              </a:solidFill>
              <a:effectLst/>
              <a:latin typeface="Helvetica Neue"/>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5</a:t>
            </a:fld>
            <a:endParaRPr lang="en-US" dirty="0"/>
          </a:p>
        </p:txBody>
      </p:sp>
      <p:sp>
        <p:nvSpPr>
          <p:cNvPr id="2" name="Picture Placeholder 1">
            <a:extLst>
              <a:ext uri="{FF2B5EF4-FFF2-40B4-BE49-F238E27FC236}">
                <a16:creationId xmlns:a16="http://schemas.microsoft.com/office/drawing/2014/main" id="{C057FA4D-21A6-4700-8CA9-0ED4B1ADA124}"/>
              </a:ext>
            </a:extLst>
          </p:cNvPr>
          <p:cNvSpPr>
            <a:spLocks noGrp="1"/>
          </p:cNvSpPr>
          <p:nvPr>
            <p:ph type="pic" sz="quarter" idx="13"/>
          </p:nvPr>
        </p:nvSpPr>
        <p:spPr/>
      </p:sp>
      <p:pic>
        <p:nvPicPr>
          <p:cNvPr id="4100" name="Picture 4" descr="ChatGPT &amp; Prompt Engineering: A Brief Introduction to Conversational AI  eBook : Mishra, Abhishek: Amazon.in: Kindle Store">
            <a:extLst>
              <a:ext uri="{FF2B5EF4-FFF2-40B4-BE49-F238E27FC236}">
                <a16:creationId xmlns:a16="http://schemas.microsoft.com/office/drawing/2014/main" id="{1C896634-DC73-2E99-83A0-6AA3CD2E4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656" y="0"/>
            <a:ext cx="38953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968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1071716" y="1002890"/>
            <a:ext cx="8264308" cy="3221638"/>
          </a:xfrm>
        </p:spPr>
        <p:txBody>
          <a:bodyPr/>
          <a:lstStyle/>
          <a:p>
            <a:r>
              <a:rPr lang="en-US" dirty="0"/>
              <a:t> </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6</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11" name="TextBox 10">
            <a:extLst>
              <a:ext uri="{FF2B5EF4-FFF2-40B4-BE49-F238E27FC236}">
                <a16:creationId xmlns:a16="http://schemas.microsoft.com/office/drawing/2014/main" id="{DBE640E1-CF22-9703-576E-B6B983F8160E}"/>
              </a:ext>
            </a:extLst>
          </p:cNvPr>
          <p:cNvSpPr txBox="1"/>
          <p:nvPr/>
        </p:nvSpPr>
        <p:spPr>
          <a:xfrm>
            <a:off x="807250" y="1105287"/>
            <a:ext cx="7295536" cy="4647426"/>
          </a:xfrm>
          <a:prstGeom prst="rect">
            <a:avLst/>
          </a:prstGeom>
          <a:noFill/>
        </p:spPr>
        <p:txBody>
          <a:bodyPr wrap="square" rtlCol="0">
            <a:spAutoFit/>
          </a:bodyPr>
          <a:lstStyle/>
          <a:p>
            <a:pPr algn="ctr"/>
            <a:r>
              <a:rPr lang="en-US" sz="2800" b="1" i="0" dirty="0">
                <a:solidFill>
                  <a:srgbClr val="000000"/>
                </a:solidFill>
                <a:effectLst/>
                <a:latin typeface="Helvetica Neue"/>
              </a:rPr>
              <a:t>Iterative Prompt </a:t>
            </a:r>
            <a:r>
              <a:rPr lang="en-US" sz="2800" b="1" i="0" dirty="0" err="1">
                <a:solidFill>
                  <a:srgbClr val="000000"/>
                </a:solidFill>
                <a:effectLst/>
                <a:latin typeface="Helvetica Neue"/>
              </a:rPr>
              <a:t>Develelopment</a:t>
            </a:r>
            <a:endParaRPr lang="en-US" sz="2800" b="1" i="0" dirty="0">
              <a:solidFill>
                <a:srgbClr val="000000"/>
              </a:solidFill>
              <a:effectLst/>
              <a:latin typeface="Helvetica Neue"/>
            </a:endParaRPr>
          </a:p>
          <a:p>
            <a:endParaRPr lang="en-US" b="1" i="0" dirty="0">
              <a:solidFill>
                <a:srgbClr val="000000"/>
              </a:solidFill>
              <a:effectLst/>
              <a:latin typeface="Helvetica Neue"/>
            </a:endParaRPr>
          </a:p>
          <a:p>
            <a:endParaRPr lang="en-US" b="1" i="0" dirty="0">
              <a:solidFill>
                <a:srgbClr val="000000"/>
              </a:solidFill>
              <a:effectLst/>
              <a:latin typeface="Helvetica Neue"/>
            </a:endParaRPr>
          </a:p>
          <a:p>
            <a:r>
              <a:rPr lang="en-US" sz="2000" b="1" i="0" dirty="0">
                <a:solidFill>
                  <a:srgbClr val="000000"/>
                </a:solidFill>
                <a:effectLst/>
                <a:latin typeface="Helvetica Neue"/>
              </a:rPr>
              <a:t>Issue 1: The text is too long</a:t>
            </a:r>
          </a:p>
          <a:p>
            <a:r>
              <a:rPr lang="en-US" sz="2000" b="0" i="0" dirty="0">
                <a:solidFill>
                  <a:srgbClr val="000000"/>
                </a:solidFill>
                <a:effectLst/>
                <a:latin typeface="Helvetica Neue"/>
              </a:rPr>
              <a:t>	Limit the number of words/sentences/characters.</a:t>
            </a:r>
          </a:p>
          <a:p>
            <a:endParaRPr lang="en-US" sz="2000" b="0" i="0" dirty="0">
              <a:solidFill>
                <a:srgbClr val="000000"/>
              </a:solidFill>
              <a:effectLst/>
              <a:latin typeface="Helvetica Neue"/>
            </a:endParaRPr>
          </a:p>
          <a:p>
            <a:pPr algn="l"/>
            <a:r>
              <a:rPr lang="en-US" sz="2000" b="1" i="0" dirty="0">
                <a:solidFill>
                  <a:srgbClr val="000000"/>
                </a:solidFill>
                <a:effectLst/>
                <a:latin typeface="Helvetica Neue"/>
              </a:rPr>
              <a:t>Issue 2. Text focuses on the wrong details		</a:t>
            </a:r>
          </a:p>
          <a:p>
            <a:pPr algn="l"/>
            <a:r>
              <a:rPr lang="en-US" sz="2000" b="1" dirty="0">
                <a:solidFill>
                  <a:srgbClr val="000000"/>
                </a:solidFill>
                <a:latin typeface="Helvetica Neue"/>
              </a:rPr>
              <a:t>	</a:t>
            </a:r>
            <a:r>
              <a:rPr lang="en-US" sz="2000" b="0" i="0" dirty="0">
                <a:solidFill>
                  <a:srgbClr val="000000"/>
                </a:solidFill>
                <a:effectLst/>
                <a:latin typeface="Helvetica Neue"/>
              </a:rPr>
              <a:t>Ask it to focus on the aspects that are relevant to the intended audience.</a:t>
            </a:r>
          </a:p>
          <a:p>
            <a:endParaRPr lang="en-US" sz="2000" b="1" i="0" dirty="0">
              <a:solidFill>
                <a:srgbClr val="000000"/>
              </a:solidFill>
              <a:effectLst/>
              <a:latin typeface="Helvetica Neue"/>
            </a:endParaRPr>
          </a:p>
          <a:p>
            <a:pPr algn="l"/>
            <a:r>
              <a:rPr lang="en-US" sz="2000" b="1" i="0" dirty="0">
                <a:solidFill>
                  <a:srgbClr val="000000"/>
                </a:solidFill>
                <a:effectLst/>
                <a:latin typeface="Helvetica Neue"/>
              </a:rPr>
              <a:t>Issue 3. Description needs a table of dimensions</a:t>
            </a:r>
            <a:r>
              <a:rPr lang="en-US" sz="2000" b="1" i="0" u="none" strike="noStrike" dirty="0">
                <a:solidFill>
                  <a:srgbClr val="296EAA"/>
                </a:solidFill>
                <a:effectLst/>
                <a:latin typeface="Helvetica Neue"/>
                <a:hlinkClick r:id="rId2"/>
              </a:rPr>
              <a:t>¶</a:t>
            </a:r>
            <a:endParaRPr lang="en-US" sz="2000" b="1" i="0" dirty="0">
              <a:solidFill>
                <a:srgbClr val="000000"/>
              </a:solidFill>
              <a:effectLst/>
              <a:latin typeface="Helvetica Neue"/>
            </a:endParaRPr>
          </a:p>
          <a:p>
            <a:pPr algn="l"/>
            <a:r>
              <a:rPr lang="en-US" sz="2000" b="0" i="0" dirty="0">
                <a:solidFill>
                  <a:srgbClr val="000000"/>
                </a:solidFill>
                <a:effectLst/>
                <a:latin typeface="Helvetica Neue"/>
              </a:rPr>
              <a:t>	Ask it to extract information and organize it in a table.</a:t>
            </a:r>
          </a:p>
          <a:p>
            <a:pPr algn="l"/>
            <a:endParaRPr lang="en-US" dirty="0">
              <a:solidFill>
                <a:srgbClr val="000000"/>
              </a:solidFill>
              <a:latin typeface="Helvetica Neue"/>
            </a:endParaRPr>
          </a:p>
          <a:p>
            <a:pPr algn="l"/>
            <a:endParaRPr lang="en-US" b="0" i="0" dirty="0">
              <a:solidFill>
                <a:srgbClr val="000000"/>
              </a:solidFill>
              <a:effectLst/>
              <a:latin typeface="Helvetica Neue"/>
            </a:endParaRPr>
          </a:p>
          <a:p>
            <a:endParaRPr lang="en-US" dirty="0"/>
          </a:p>
        </p:txBody>
      </p:sp>
      <p:pic>
        <p:nvPicPr>
          <p:cNvPr id="7172" name="Picture 4" descr="Prompt Engineering for LLMs: Ultimate Guide and Techniques (part 1) | by  Ching (Chingis) | Medium">
            <a:extLst>
              <a:ext uri="{FF2B5EF4-FFF2-40B4-BE49-F238E27FC236}">
                <a16:creationId xmlns:a16="http://schemas.microsoft.com/office/drawing/2014/main" id="{B165A5D8-F795-EBCD-96E8-28044B022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830" y="847724"/>
            <a:ext cx="4353680" cy="478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28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1071716" y="1002890"/>
            <a:ext cx="8264308" cy="3221638"/>
          </a:xfrm>
        </p:spPr>
        <p:txBody>
          <a:bodyPr/>
          <a:lstStyle/>
          <a:p>
            <a:r>
              <a:rPr lang="en-US" dirty="0"/>
              <a:t> </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11" name="TextBox 10">
            <a:extLst>
              <a:ext uri="{FF2B5EF4-FFF2-40B4-BE49-F238E27FC236}">
                <a16:creationId xmlns:a16="http://schemas.microsoft.com/office/drawing/2014/main" id="{DBE640E1-CF22-9703-576E-B6B983F8160E}"/>
              </a:ext>
            </a:extLst>
          </p:cNvPr>
          <p:cNvSpPr txBox="1"/>
          <p:nvPr/>
        </p:nvSpPr>
        <p:spPr>
          <a:xfrm>
            <a:off x="1348477" y="1002890"/>
            <a:ext cx="9920748" cy="4924425"/>
          </a:xfrm>
          <a:prstGeom prst="rect">
            <a:avLst/>
          </a:prstGeom>
          <a:noFill/>
        </p:spPr>
        <p:txBody>
          <a:bodyPr wrap="square" rtlCol="0">
            <a:spAutoFit/>
          </a:bodyPr>
          <a:lstStyle/>
          <a:p>
            <a:pPr algn="ctr"/>
            <a:r>
              <a:rPr lang="en-US" sz="2800" b="1" i="0" dirty="0">
                <a:solidFill>
                  <a:srgbClr val="000000"/>
                </a:solidFill>
                <a:effectLst/>
                <a:latin typeface="Helvetica Neue"/>
              </a:rPr>
              <a:t>Summarizing</a:t>
            </a:r>
          </a:p>
          <a:p>
            <a:pPr algn="ctr"/>
            <a:endParaRPr lang="en-US" b="1" i="0" dirty="0">
              <a:solidFill>
                <a:srgbClr val="000000"/>
              </a:solidFill>
              <a:effectLst/>
              <a:latin typeface="Helvetica Neue"/>
            </a:endParaRPr>
          </a:p>
          <a:p>
            <a:pPr algn="l"/>
            <a:r>
              <a:rPr lang="en-US" sz="2000" b="1" i="0" dirty="0">
                <a:solidFill>
                  <a:srgbClr val="000000"/>
                </a:solidFill>
                <a:effectLst/>
                <a:latin typeface="Helvetica Neue"/>
              </a:rPr>
              <a:t>Summarize with a word/sentence/character limit</a:t>
            </a:r>
          </a:p>
          <a:p>
            <a:pPr algn="l"/>
            <a:r>
              <a:rPr lang="en-US" dirty="0">
                <a:solidFill>
                  <a:srgbClr val="000000"/>
                </a:solidFill>
                <a:latin typeface="Helvetica Neue"/>
              </a:rPr>
              <a:t>Example prompt = “Your task is to generate a short summary of a product \</a:t>
            </a:r>
          </a:p>
          <a:p>
            <a:pPr algn="l"/>
            <a:r>
              <a:rPr lang="en-US" dirty="0">
                <a:solidFill>
                  <a:srgbClr val="000000"/>
                </a:solidFill>
                <a:latin typeface="Helvetica Neue"/>
              </a:rPr>
              <a:t>review from an ecommerce site. Summarize the review below, delimited by triple </a:t>
            </a:r>
          </a:p>
          <a:p>
            <a:pPr algn="l"/>
            <a:r>
              <a:rPr lang="en-US" dirty="0">
                <a:solidFill>
                  <a:srgbClr val="000000"/>
                </a:solidFill>
                <a:latin typeface="Helvetica Neue"/>
              </a:rPr>
              <a:t>backticks, in at most 30 words.”</a:t>
            </a:r>
          </a:p>
          <a:p>
            <a:pPr algn="l"/>
            <a:endParaRPr lang="en-US" b="1" i="0" dirty="0">
              <a:solidFill>
                <a:srgbClr val="000000"/>
              </a:solidFill>
              <a:effectLst/>
              <a:latin typeface="Helvetica Neue"/>
            </a:endParaRPr>
          </a:p>
          <a:p>
            <a:endParaRPr lang="en-US" sz="2000" b="0" i="0" dirty="0">
              <a:solidFill>
                <a:srgbClr val="000000"/>
              </a:solidFill>
              <a:effectLst/>
              <a:latin typeface="Helvetica Neue"/>
            </a:endParaRPr>
          </a:p>
          <a:p>
            <a:pPr algn="l"/>
            <a:r>
              <a:rPr lang="en-US" sz="2000" b="1" i="0" dirty="0">
                <a:solidFill>
                  <a:srgbClr val="000000"/>
                </a:solidFill>
                <a:effectLst/>
                <a:latin typeface="Helvetica Neue"/>
              </a:rPr>
              <a:t>Summarize with a focus on shipping and delivery</a:t>
            </a:r>
          </a:p>
          <a:p>
            <a:pPr algn="l"/>
            <a:endParaRPr lang="en-US" sz="2000" b="1" i="0" dirty="0">
              <a:solidFill>
                <a:srgbClr val="000000"/>
              </a:solidFill>
              <a:effectLst/>
              <a:latin typeface="Helvetica Neue"/>
            </a:endParaRPr>
          </a:p>
          <a:p>
            <a:r>
              <a:rPr lang="en-US" sz="2000" b="1" i="0" dirty="0">
                <a:solidFill>
                  <a:srgbClr val="000000"/>
                </a:solidFill>
                <a:effectLst/>
                <a:latin typeface="Helvetica Neue"/>
              </a:rPr>
              <a:t>Summarize with a focus on price and value</a:t>
            </a:r>
          </a:p>
          <a:p>
            <a:endParaRPr lang="en-US" sz="2000" b="1" dirty="0">
              <a:solidFill>
                <a:srgbClr val="000000"/>
              </a:solidFill>
              <a:latin typeface="Helvetica Neue"/>
            </a:endParaRPr>
          </a:p>
          <a:p>
            <a:r>
              <a:rPr lang="en-US" sz="2000" b="1" i="0" dirty="0">
                <a:solidFill>
                  <a:srgbClr val="000000"/>
                </a:solidFill>
                <a:effectLst/>
                <a:latin typeface="Helvetica Neue"/>
              </a:rPr>
              <a:t>Summarize multiple product reviews</a:t>
            </a:r>
          </a:p>
          <a:p>
            <a:endParaRPr lang="en-US" sz="2000" b="1" i="0" dirty="0">
              <a:solidFill>
                <a:srgbClr val="000000"/>
              </a:solidFill>
              <a:effectLst/>
              <a:latin typeface="Helvetica Neue"/>
            </a:endParaRPr>
          </a:p>
          <a:p>
            <a:pPr algn="l"/>
            <a:endParaRPr lang="en-US" b="0" i="0" dirty="0">
              <a:solidFill>
                <a:srgbClr val="000000"/>
              </a:solidFill>
              <a:effectLst/>
              <a:latin typeface="Helvetica Neue"/>
            </a:endParaRPr>
          </a:p>
          <a:p>
            <a:endParaRPr lang="en-US" dirty="0"/>
          </a:p>
        </p:txBody>
      </p:sp>
    </p:spTree>
    <p:extLst>
      <p:ext uri="{BB962C8B-B14F-4D97-AF65-F5344CB8AC3E}">
        <p14:creationId xmlns:p14="http://schemas.microsoft.com/office/powerpoint/2010/main" val="301721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Inferring</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a:xfrm>
            <a:off x="5769864" y="298731"/>
            <a:ext cx="3840480" cy="338328"/>
          </a:xfrm>
        </p:spPr>
        <p:txBody>
          <a:bodyPr/>
          <a:lstStyle/>
          <a:p>
            <a:pPr algn="l"/>
            <a:r>
              <a:rPr lang="en-US" b="1" i="0" dirty="0">
                <a:solidFill>
                  <a:srgbClr val="000000"/>
                </a:solidFill>
                <a:effectLst/>
                <a:latin typeface="Helvetica Neue"/>
              </a:rPr>
              <a:t>Sentiment (positive/negative)</a:t>
            </a:r>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pPr algn="l"/>
            <a:r>
              <a:rPr lang="en-US" b="1" i="0" dirty="0">
                <a:solidFill>
                  <a:srgbClr val="000000"/>
                </a:solidFill>
                <a:effectLst/>
                <a:latin typeface="Helvetica Neue"/>
              </a:rPr>
              <a:t>Identify types of emotions</a:t>
            </a:r>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pPr algn="l"/>
            <a:r>
              <a:rPr lang="en-US" b="1" i="0" dirty="0">
                <a:solidFill>
                  <a:srgbClr val="000000"/>
                </a:solidFill>
                <a:effectLst/>
                <a:latin typeface="Helvetica Neue"/>
              </a:rPr>
              <a:t>Identify anger</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pPr algn="l"/>
            <a:r>
              <a:rPr lang="en-US" b="1" i="0" dirty="0">
                <a:solidFill>
                  <a:srgbClr val="000000"/>
                </a:solidFill>
                <a:effectLst/>
                <a:latin typeface="Helvetica Neue"/>
              </a:rPr>
              <a:t>Inferring topics</a:t>
            </a:r>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a:xfrm>
            <a:off x="5769863" y="5614415"/>
            <a:ext cx="5094782" cy="432423"/>
          </a:xfrm>
        </p:spPr>
        <p:txBody>
          <a:bodyPr/>
          <a:lstStyle/>
          <a:p>
            <a:pPr algn="l"/>
            <a:r>
              <a:rPr lang="en-US" b="1" i="0" dirty="0">
                <a:solidFill>
                  <a:srgbClr val="000000"/>
                </a:solidFill>
                <a:effectLst/>
                <a:latin typeface="Helvetica Neue"/>
              </a:rPr>
              <a:t>Make a news alert for certain topics</a:t>
            </a:r>
          </a:p>
        </p:txBody>
      </p:sp>
      <p:sp>
        <p:nvSpPr>
          <p:cNvPr id="3" name="TextBox 2">
            <a:extLst>
              <a:ext uri="{FF2B5EF4-FFF2-40B4-BE49-F238E27FC236}">
                <a16:creationId xmlns:a16="http://schemas.microsoft.com/office/drawing/2014/main" id="{5628F175-BB35-CA56-7570-7FB511FAD536}"/>
              </a:ext>
            </a:extLst>
          </p:cNvPr>
          <p:cNvSpPr txBox="1"/>
          <p:nvPr/>
        </p:nvSpPr>
        <p:spPr>
          <a:xfrm>
            <a:off x="5769864" y="630935"/>
            <a:ext cx="5821680" cy="640080"/>
          </a:xfrm>
          <a:prstGeom prst="rect">
            <a:avLst/>
          </a:prstGeom>
          <a:noFill/>
        </p:spPr>
        <p:txBody>
          <a:bodyPr wrap="square" rtlCol="0">
            <a:spAutoFit/>
          </a:bodyPr>
          <a:lstStyle/>
          <a:p>
            <a:r>
              <a:rPr lang="en-US" dirty="0"/>
              <a:t>Give your answer as a single word, either "positive" \</a:t>
            </a:r>
          </a:p>
          <a:p>
            <a:r>
              <a:rPr lang="en-US" dirty="0"/>
              <a:t>or "negative".</a:t>
            </a:r>
          </a:p>
        </p:txBody>
      </p:sp>
    </p:spTree>
    <p:extLst>
      <p:ext uri="{BB962C8B-B14F-4D97-AF65-F5344CB8AC3E}">
        <p14:creationId xmlns:p14="http://schemas.microsoft.com/office/powerpoint/2010/main" val="866533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b="1" i="0" dirty="0">
                <a:effectLst/>
                <a:latin typeface="Helvetica Neue"/>
              </a:rPr>
              <a:t>Transforming</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pPr algn="l"/>
            <a:r>
              <a:rPr lang="en-US" b="1" i="0" dirty="0">
                <a:solidFill>
                  <a:srgbClr val="000000"/>
                </a:solidFill>
                <a:effectLst/>
                <a:latin typeface="Helvetica Neue"/>
              </a:rPr>
              <a:t> Translation</a:t>
            </a:r>
          </a:p>
          <a:p>
            <a:r>
              <a:rPr lang="en-US" sz="1800" i="0" dirty="0">
                <a:solidFill>
                  <a:srgbClr val="000000"/>
                </a:solidFill>
                <a:effectLst/>
                <a:latin typeface="Helvetica Neue"/>
              </a:rPr>
              <a:t>“Translate the following English text to Spanish:”</a:t>
            </a: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b="1" i="0" dirty="0">
                <a:solidFill>
                  <a:srgbClr val="000000"/>
                </a:solidFill>
                <a:effectLst/>
                <a:latin typeface="Helvetica Neue"/>
              </a:rPr>
              <a:t>Universal Translator</a:t>
            </a:r>
          </a:p>
          <a:p>
            <a:pPr lvl="1"/>
            <a:r>
              <a:rPr lang="en-US" altLang="zh-CN" dirty="0"/>
              <a:t>“Different lines of sentences of different languages to </a:t>
            </a:r>
            <a:r>
              <a:rPr lang="en-US" altLang="zh-CN" dirty="0" err="1"/>
              <a:t>Engllish</a:t>
            </a:r>
            <a:r>
              <a:rPr lang="en-US" altLang="zh-CN" dirty="0"/>
              <a:t>”</a:t>
            </a:r>
          </a:p>
          <a:p>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a:xfrm>
            <a:off x="9137214" y="1836534"/>
            <a:ext cx="2528887" cy="2528887"/>
          </a:xfrm>
        </p:spPr>
        <p:txBody>
          <a:bodyPr/>
          <a:lstStyle/>
          <a:p>
            <a:r>
              <a:rPr lang="en-US" b="1" i="0" dirty="0">
                <a:solidFill>
                  <a:srgbClr val="000000"/>
                </a:solidFill>
                <a:effectLst/>
                <a:latin typeface="Helvetica Neue"/>
              </a:rPr>
              <a:t>Tone Transformation</a:t>
            </a:r>
          </a:p>
          <a:p>
            <a:r>
              <a:rPr lang="en-US" sz="1800" dirty="0"/>
              <a:t>“Dude to Sir/Madam”</a:t>
            </a:r>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b="1" i="0" dirty="0">
                <a:solidFill>
                  <a:srgbClr val="000000"/>
                </a:solidFill>
                <a:effectLst/>
                <a:latin typeface="Helvetica Neue"/>
              </a:rPr>
              <a:t>Format Conversion</a:t>
            </a:r>
          </a:p>
          <a:p>
            <a:pPr lvl="1"/>
            <a:r>
              <a:rPr lang="en-US" altLang="zh-CN" dirty="0"/>
              <a:t>“python dictionary from JSON to an HTML Table”</a:t>
            </a:r>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b="1" i="0" dirty="0">
                <a:solidFill>
                  <a:srgbClr val="000000"/>
                </a:solidFill>
                <a:effectLst/>
                <a:latin typeface="Helvetica Neue"/>
              </a:rPr>
              <a:t>Spellcheck/</a:t>
            </a:r>
          </a:p>
          <a:p>
            <a:r>
              <a:rPr lang="en-US" b="1" i="0" dirty="0">
                <a:solidFill>
                  <a:srgbClr val="000000"/>
                </a:solidFill>
                <a:effectLst/>
                <a:latin typeface="Helvetica Neue"/>
              </a:rPr>
              <a:t>Grammar check</a:t>
            </a:r>
          </a:p>
          <a:p>
            <a:r>
              <a:rPr lang="en-US" sz="1200" dirty="0"/>
              <a:t>“correct the following text</a:t>
            </a:r>
          </a:p>
          <a:p>
            <a:r>
              <a:rPr lang="en-US" sz="1200" dirty="0"/>
              <a:t>    and rewrite the corrected version”</a:t>
            </a:r>
          </a:p>
        </p:txBody>
      </p:sp>
    </p:spTree>
    <p:extLst>
      <p:ext uri="{BB962C8B-B14F-4D97-AF65-F5344CB8AC3E}">
        <p14:creationId xmlns:p14="http://schemas.microsoft.com/office/powerpoint/2010/main" val="559354457"/>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{F8522F68-8957-4CF2-9A5D-5970AD352000}tf11429527_win32</Template>
  <TotalTime>481</TotalTime>
  <Words>701</Words>
  <Application>Microsoft Office PowerPoint</Application>
  <PresentationFormat>Widescreen</PresentationFormat>
  <Paragraphs>131</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Century Gothic</vt:lpstr>
      <vt:lpstr>Helvetica Neue</vt:lpstr>
      <vt:lpstr>Inter</vt:lpstr>
      <vt:lpstr>Karla</vt:lpstr>
      <vt:lpstr>Roboto</vt:lpstr>
      <vt:lpstr>ui-sans-serif</vt:lpstr>
      <vt:lpstr>Univers Condensed Light</vt:lpstr>
      <vt:lpstr>Office Theme</vt:lpstr>
      <vt:lpstr>ChatGPT Prompt Engineering for Developers</vt:lpstr>
      <vt:lpstr>Agenda</vt:lpstr>
      <vt:lpstr>Introduction </vt:lpstr>
      <vt:lpstr>Guidelines </vt:lpstr>
      <vt:lpstr>Guidelines </vt:lpstr>
      <vt:lpstr> </vt:lpstr>
      <vt:lpstr> </vt:lpstr>
      <vt:lpstr>Inferring</vt:lpstr>
      <vt:lpstr>Transforming</vt:lpstr>
      <vt:lpstr>Expanding</vt:lpstr>
      <vt:lpstr>Chatbot</vt:lpstr>
      <vt:lpstr>Conclusion </vt:lpstr>
      <vt:lpstr>Official Guide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Engineering and Advanced ChatGPT</dc:title>
  <dc:creator>peddireddy srijith</dc:creator>
  <cp:lastModifiedBy>peddireddy srijith</cp:lastModifiedBy>
  <cp:revision>5</cp:revision>
  <dcterms:created xsi:type="dcterms:W3CDTF">2023-11-09T11:30:25Z</dcterms:created>
  <dcterms:modified xsi:type="dcterms:W3CDTF">2023-11-12T13:23:09Z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